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72" r:id="rId2"/>
    <p:sldId id="264" r:id="rId3"/>
    <p:sldId id="273" r:id="rId4"/>
    <p:sldId id="265" r:id="rId5"/>
    <p:sldId id="274" r:id="rId6"/>
    <p:sldId id="276" r:id="rId7"/>
    <p:sldId id="281" r:id="rId8"/>
    <p:sldId id="287" r:id="rId9"/>
    <p:sldId id="294" r:id="rId10"/>
    <p:sldId id="295" r:id="rId11"/>
    <p:sldId id="277" r:id="rId12"/>
    <p:sldId id="278" r:id="rId13"/>
    <p:sldId id="279" r:id="rId14"/>
    <p:sldId id="266" r:id="rId15"/>
    <p:sldId id="268" r:id="rId16"/>
    <p:sldId id="270" r:id="rId17"/>
    <p:sldId id="296"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8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7A8ADA-C0D0-4A5A-BF94-E6501056BF76}" type="datetime1">
              <a:rPr lang="en-US" smtClean="0"/>
              <a:pPr>
                <a:defRPr/>
              </a:pPr>
              <a:t>4/4/2014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D5B17-71DA-4978-81C0-39906E60F9F8}" type="slidenum">
              <a:rPr lang="en-US" smtClean="0"/>
              <a:pPr>
                <a:defRPr/>
              </a:pPr>
              <a:t>‹#›</a:t>
            </a:fld>
            <a:endParaRPr lang="en-US" dirty="0"/>
          </a:p>
        </p:txBody>
      </p:sp>
    </p:spTree>
    <p:extLst>
      <p:ext uri="{BB962C8B-B14F-4D97-AF65-F5344CB8AC3E}">
        <p14:creationId xmlns:p14="http://schemas.microsoft.com/office/powerpoint/2010/main" val="26763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6637EB6-8DCD-4800-A3BF-A69571451BE2}" type="datetime1">
              <a:rPr lang="en-US" smtClean="0"/>
              <a:pPr>
                <a:defRPr/>
              </a:pPr>
              <a:t>4/4/2014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2458CC-4D22-4F9B-A287-5F88B6553C95}" type="slidenum">
              <a:rPr lang="en-US" smtClean="0"/>
              <a:pPr>
                <a:defRPr/>
              </a:pPr>
              <a:t>‹#›</a:t>
            </a:fld>
            <a:endParaRPr lang="en-US" dirty="0"/>
          </a:p>
        </p:txBody>
      </p:sp>
    </p:spTree>
    <p:extLst>
      <p:ext uri="{BB962C8B-B14F-4D97-AF65-F5344CB8AC3E}">
        <p14:creationId xmlns:p14="http://schemas.microsoft.com/office/powerpoint/2010/main" val="4279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0020BF-389C-4D89-BFFC-959883F756B7}" type="datetime1">
              <a:rPr lang="en-US" smtClean="0"/>
              <a:pPr>
                <a:defRPr/>
              </a:pPr>
              <a:t>4/4/2014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F506BD-33AF-4BF9-BA4F-1F620962242C}" type="slidenum">
              <a:rPr lang="en-US" smtClean="0"/>
              <a:pPr>
                <a:defRPr/>
              </a:pPr>
              <a:t>‹#›</a:t>
            </a:fld>
            <a:endParaRPr lang="en-US" dirty="0"/>
          </a:p>
        </p:txBody>
      </p:sp>
    </p:spTree>
    <p:extLst>
      <p:ext uri="{BB962C8B-B14F-4D97-AF65-F5344CB8AC3E}">
        <p14:creationId xmlns:p14="http://schemas.microsoft.com/office/powerpoint/2010/main" val="24111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5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5068BB3-51D4-46A0-8108-59B58B3E537F}" type="datetime1">
              <a:rPr lang="en-US" smtClean="0"/>
              <a:pPr>
                <a:defRPr/>
              </a:pPr>
              <a:t>4/4/2014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031FCF-057D-4BF8-8250-84F108E4E809}" type="slidenum">
              <a:rPr lang="en-US" smtClean="0"/>
              <a:pPr>
                <a:defRPr/>
              </a:pPr>
              <a:t>‹#›</a:t>
            </a:fld>
            <a:endParaRPr lang="en-US" dirty="0"/>
          </a:p>
        </p:txBody>
      </p:sp>
    </p:spTree>
    <p:extLst>
      <p:ext uri="{BB962C8B-B14F-4D97-AF65-F5344CB8AC3E}">
        <p14:creationId xmlns:p14="http://schemas.microsoft.com/office/powerpoint/2010/main" val="21898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B23DB58-FA65-47F3-A745-27D856947578}" type="datetime1">
              <a:rPr lang="en-US" smtClean="0"/>
              <a:pPr>
                <a:defRPr/>
              </a:pPr>
              <a:t>4/4/2014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4E61B7-F79F-46A3-8D25-2EF6FBA296FA}" type="slidenum">
              <a:rPr lang="en-US" smtClean="0"/>
              <a:pPr>
                <a:defRPr/>
              </a:pPr>
              <a:t>‹#›</a:t>
            </a:fld>
            <a:endParaRPr lang="en-US" dirty="0"/>
          </a:p>
        </p:txBody>
      </p:sp>
    </p:spTree>
    <p:extLst>
      <p:ext uri="{BB962C8B-B14F-4D97-AF65-F5344CB8AC3E}">
        <p14:creationId xmlns:p14="http://schemas.microsoft.com/office/powerpoint/2010/main" val="39517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1B691EB-2BD9-4F61-BCB0-C81AF7C6AC58}" type="datetime1">
              <a:rPr lang="en-US" smtClean="0"/>
              <a:pPr>
                <a:defRPr/>
              </a:pPr>
              <a:t>4/4/2014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5492D9-ABFB-449C-9868-5EB1F14CCC8B}" type="slidenum">
              <a:rPr lang="en-US" smtClean="0"/>
              <a:pPr>
                <a:defRPr/>
              </a:pPr>
              <a:t>‹#›</a:t>
            </a:fld>
            <a:endParaRPr lang="en-US" dirty="0"/>
          </a:p>
        </p:txBody>
      </p:sp>
    </p:spTree>
    <p:extLst>
      <p:ext uri="{BB962C8B-B14F-4D97-AF65-F5344CB8AC3E}">
        <p14:creationId xmlns:p14="http://schemas.microsoft.com/office/powerpoint/2010/main" val="11924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C01105-DA5D-4DA1-BD65-94E406E2003F}" type="datetime1">
              <a:rPr lang="en-US" smtClean="0"/>
              <a:pPr>
                <a:defRPr/>
              </a:pPr>
              <a:t>4/4/2014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45C5BA-D2BB-44A1-BAB6-874B46AA10CB}" type="slidenum">
              <a:rPr lang="en-US" smtClean="0"/>
              <a:pPr>
                <a:defRPr/>
              </a:pPr>
              <a:t>‹#›</a:t>
            </a:fld>
            <a:endParaRPr lang="en-US" dirty="0"/>
          </a:p>
        </p:txBody>
      </p:sp>
    </p:spTree>
    <p:extLst>
      <p:ext uri="{BB962C8B-B14F-4D97-AF65-F5344CB8AC3E}">
        <p14:creationId xmlns:p14="http://schemas.microsoft.com/office/powerpoint/2010/main" val="40216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29E999F-9A9D-440E-8A5C-1CE5C9D7C509}" type="datetime1">
              <a:rPr lang="en-US" smtClean="0"/>
              <a:pPr>
                <a:defRPr/>
              </a:pPr>
              <a:t>4/4/2014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29CF9D-0C19-482B-8C5A-0C2EB30B613E}" type="slidenum">
              <a:rPr lang="en-US" smtClean="0"/>
              <a:pPr>
                <a:defRPr/>
              </a:pPr>
              <a:t>‹#›</a:t>
            </a:fld>
            <a:endParaRPr lang="en-US" dirty="0"/>
          </a:p>
        </p:txBody>
      </p:sp>
    </p:spTree>
    <p:extLst>
      <p:ext uri="{BB962C8B-B14F-4D97-AF65-F5344CB8AC3E}">
        <p14:creationId xmlns:p14="http://schemas.microsoft.com/office/powerpoint/2010/main" val="28385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F558484-999B-49BD-A3D9-08E340422DC2}" type="datetime1">
              <a:rPr lang="en-US" smtClean="0"/>
              <a:pPr>
                <a:defRPr/>
              </a:pPr>
              <a:t>4/4/2014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83E34-3E5B-45E2-8872-7125D87D406D}" type="slidenum">
              <a:rPr lang="en-US" smtClean="0"/>
              <a:pPr>
                <a:defRPr/>
              </a:pPr>
              <a:t>‹#›</a:t>
            </a:fld>
            <a:endParaRPr lang="en-US" dirty="0"/>
          </a:p>
        </p:txBody>
      </p:sp>
    </p:spTree>
    <p:extLst>
      <p:ext uri="{BB962C8B-B14F-4D97-AF65-F5344CB8AC3E}">
        <p14:creationId xmlns:p14="http://schemas.microsoft.com/office/powerpoint/2010/main" val="288209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pPr>
              <a:defRPr/>
            </a:pPr>
            <a:fld id="{97221511-38B5-42BE-9787-87148B304D9E}" type="datetime1">
              <a:rPr lang="en-US" smtClean="0"/>
              <a:pPr>
                <a:defRPr/>
              </a:pPr>
              <a:t>4/4/2014</a:t>
            </a:fld>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pPr>
              <a:defRPr/>
            </a:pPr>
            <a:fld id="{7D30AA30-E139-4274-A54E-77647807BF91}" type="slidenum">
              <a:rPr lang="en-US" smtClean="0"/>
              <a:pPr>
                <a:defRPr/>
              </a:pPr>
              <a:t>‹#›</a:t>
            </a:fld>
            <a:endParaRPr lang="en-US" dirty="0"/>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63024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00200"/>
            <a:ext cx="10058400" cy="2743200"/>
          </a:xfrm>
        </p:spPr>
        <p:txBody>
          <a:bodyPr>
            <a:scene3d>
              <a:camera prst="orthographicFront"/>
              <a:lightRig rig="threePt" dir="t"/>
            </a:scene3d>
            <a:sp3d extrusionH="57150">
              <a:bevelT w="38100" h="38100"/>
            </a:sp3d>
          </a:bodyPr>
          <a:lstStyle/>
          <a:p>
            <a:pPr eaLnBrk="1" hangingPunct="1"/>
            <a:r>
              <a:rPr lang="en-US" b="1" dirty="0" smtClean="0">
                <a:effectLst>
                  <a:outerShdw blurRad="50800" dist="38100" dir="2700000" algn="tl" rotWithShape="0">
                    <a:prstClr val="black">
                      <a:alpha val="40000"/>
                    </a:prstClr>
                  </a:outerShdw>
                </a:effectLst>
              </a:rPr>
              <a:t>Enhancing the Essays</a:t>
            </a:r>
          </a:p>
        </p:txBody>
      </p:sp>
      <p:sp>
        <p:nvSpPr>
          <p:cNvPr id="3" name="Text Placeholder 2"/>
          <p:cNvSpPr>
            <a:spLocks noGrp="1"/>
          </p:cNvSpPr>
          <p:nvPr>
            <p:ph type="subTitle" idx="1"/>
          </p:nvPr>
        </p:nvSpPr>
        <p:spPr>
          <a:xfrm>
            <a:off x="1066800" y="4648200"/>
            <a:ext cx="10058400" cy="1127760"/>
          </a:xfrm>
        </p:spPr>
        <p:txBody>
          <a:bodyPr>
            <a:normAutofit fontScale="92500"/>
            <a:scene3d>
              <a:camera prst="orthographicFront"/>
              <a:lightRig rig="threePt" dir="t"/>
            </a:scene3d>
            <a:sp3d extrusionH="57150">
              <a:bevelT w="38100" h="38100"/>
            </a:sp3d>
          </a:bodyPr>
          <a:lstStyle/>
          <a:p>
            <a:pPr eaLnBrk="1" hangingPunct="1"/>
            <a:r>
              <a:rPr lang="en-US" sz="3800" dirty="0" smtClean="0">
                <a:effectLst>
                  <a:outerShdw blurRad="50800" dist="38100" dir="2700000" algn="tl" rotWithShape="0">
                    <a:prstClr val="black">
                      <a:alpha val="40000"/>
                    </a:prstClr>
                  </a:outerShdw>
                </a:effectLst>
              </a:rPr>
              <a:t>A magic process for attacking the exam….</a:t>
            </a:r>
          </a:p>
          <a:p>
            <a:pPr eaLnBrk="1" hangingPunct="1"/>
            <a:endParaRPr lang="en-US" dirty="0" smtClean="0"/>
          </a:p>
          <a:p>
            <a:pPr eaLnBrk="1" hangingPunct="1"/>
            <a:r>
              <a:rPr lang="en-US" sz="1000" dirty="0"/>
              <a:t>[Skip Nicholson]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u="wavyHeavy" dirty="0">
                <a:solidFill>
                  <a:schemeClr val="accent5">
                    <a:lumMod val="60000"/>
                    <a:lumOff val="40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17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4419601"/>
            <a:ext cx="8153400" cy="2193925"/>
          </a:xfrm>
          <a:prstGeom prst="rect">
            <a:avLst/>
          </a:prstGeom>
          <a:ln>
            <a:noFill/>
          </a:ln>
          <a:effectLst>
            <a:outerShdw blurRad="292100" dist="139700" dir="2700000" algn="tl" rotWithShape="0">
              <a:srgbClr val="333333">
                <a:alpha val="65000"/>
              </a:srgbClr>
            </a:outerShdw>
          </a:effectLst>
        </p:spPr>
      </p:pic>
      <p:sp>
        <p:nvSpPr>
          <p:cNvPr id="3" name="Content Placeholder 1"/>
          <p:cNvSpPr txBox="1">
            <a:spLocks/>
          </p:cNvSpPr>
          <p:nvPr/>
        </p:nvSpPr>
        <p:spPr>
          <a:xfrm>
            <a:off x="2223248" y="267148"/>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  In these works, the solution to the mystery may be less important than the </a:t>
            </a:r>
            <a:r>
              <a:rPr lang="en-US" b="1" i="1" dirty="0">
                <a:solidFill>
                  <a:schemeClr val="bg1">
                    <a:lumMod val="75000"/>
                  </a:schemeClr>
                </a:solidFill>
              </a:rPr>
              <a:t>knowledge gained in the process </a:t>
            </a:r>
            <a:r>
              <a:rPr lang="en-US" dirty="0">
                <a:solidFill>
                  <a:schemeClr val="bg1">
                    <a:lumMod val="75000"/>
                  </a:schemeClr>
                </a:solidFill>
              </a:rPr>
              <a:t>of its investigation</a:t>
            </a:r>
            <a:r>
              <a:rPr lang="en-US" dirty="0"/>
              <a:t>.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6" name="Rounded Rectangle 5"/>
          <p:cNvSpPr/>
          <p:nvPr/>
        </p:nvSpPr>
        <p:spPr>
          <a:xfrm>
            <a:off x="7879976" y="2493417"/>
            <a:ext cx="111162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883524" y="3314700"/>
            <a:ext cx="1517276" cy="10605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599" y="3581400"/>
            <a:ext cx="3352801" cy="8358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4800600" y="1828800"/>
            <a:ext cx="5168152" cy="3505200"/>
          </a:xfrm>
          <a:prstGeom prst="bentConnector3">
            <a:avLst>
              <a:gd name="adj1" fmla="val 10745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096000" y="2895600"/>
            <a:ext cx="175094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p:cNvCxnSpPr/>
          <p:nvPr/>
        </p:nvCxnSpPr>
        <p:spPr>
          <a:xfrm rot="10800000" flipV="1">
            <a:off x="2862225" y="2680298"/>
            <a:ext cx="5027544" cy="1545183"/>
          </a:xfrm>
          <a:prstGeom prst="curvedConnector3">
            <a:avLst>
              <a:gd name="adj1" fmla="val 1041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1"/>
          <p:cNvSpPr txBox="1">
            <a:spLocks/>
          </p:cNvSpPr>
          <p:nvPr/>
        </p:nvSpPr>
        <p:spPr>
          <a:xfrm>
            <a:off x="2223248" y="267147"/>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a:t>
            </a:r>
            <a:r>
              <a:rPr lang="en-US" dirty="0"/>
              <a:t>.  In these works, the solution to the mystery may be less important than the </a:t>
            </a:r>
            <a:r>
              <a:rPr lang="en-US" b="1" i="1" dirty="0"/>
              <a:t>knowledge gained in the process </a:t>
            </a:r>
            <a:r>
              <a:rPr lang="en-US" dirty="0"/>
              <a:t>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25" name="Rounded Rectangle 24"/>
          <p:cNvSpPr/>
          <p:nvPr/>
        </p:nvSpPr>
        <p:spPr>
          <a:xfrm>
            <a:off x="7696200" y="1833446"/>
            <a:ext cx="1111624" cy="300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06412" y="3314700"/>
            <a:ext cx="4246788" cy="3429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4" grpId="0"/>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295400" y="381000"/>
            <a:ext cx="9601200" cy="914400"/>
          </a:xfrm>
        </p:spPr>
        <p:txBody>
          <a:bodyPr/>
          <a:lstStyle/>
          <a:p>
            <a:pPr eaLnBrk="1" hangingPunct="1"/>
            <a:r>
              <a:rPr lang="en-US" dirty="0" smtClean="0"/>
              <a:t>2005, Q3</a:t>
            </a:r>
          </a:p>
        </p:txBody>
      </p:sp>
      <p:sp>
        <p:nvSpPr>
          <p:cNvPr id="17411"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t>In Kate Chopin’s </a:t>
            </a:r>
            <a:r>
              <a:rPr lang="en-US" sz="2400" i="1" dirty="0"/>
              <a:t>The Awakening </a:t>
            </a:r>
            <a:r>
              <a:rPr lang="en-US" sz="2400" dirty="0"/>
              <a:t>(1899), protagonist Edna </a:t>
            </a:r>
            <a:r>
              <a:rPr lang="en-US" sz="2400" dirty="0" err="1"/>
              <a:t>Pontellier</a:t>
            </a:r>
            <a:r>
              <a:rPr lang="en-US" sz="2400" dirty="0"/>
              <a:t> is said to possess “that outward existence which conforms, the inward life which questions.” 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
        <p:nvSpPr>
          <p:cNvPr id="4"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solidFill>
                  <a:schemeClr val="bg1">
                    <a:lumMod val="85000"/>
                  </a:schemeClr>
                </a:solidFill>
              </a:rPr>
              <a:t>In Kate Chopin’s </a:t>
            </a:r>
            <a:r>
              <a:rPr lang="en-US" sz="2400" i="1" dirty="0">
                <a:solidFill>
                  <a:schemeClr val="bg1">
                    <a:lumMod val="85000"/>
                  </a:schemeClr>
                </a:solidFill>
              </a:rPr>
              <a:t>The Awakening </a:t>
            </a:r>
            <a:r>
              <a:rPr lang="en-US" sz="2400" dirty="0">
                <a:solidFill>
                  <a:schemeClr val="bg1">
                    <a:lumMod val="85000"/>
                  </a:schemeClr>
                </a:solidFill>
              </a:rPr>
              <a:t>(1899), protagonist Edna </a:t>
            </a:r>
            <a:r>
              <a:rPr lang="en-US" sz="2400" dirty="0" err="1">
                <a:solidFill>
                  <a:schemeClr val="bg1">
                    <a:lumMod val="85000"/>
                  </a:schemeClr>
                </a:solidFill>
              </a:rPr>
              <a:t>Pontellier</a:t>
            </a:r>
            <a:r>
              <a:rPr lang="en-US" sz="2400" dirty="0">
                <a:solidFill>
                  <a:schemeClr val="bg1">
                    <a:lumMod val="85000"/>
                  </a:schemeClr>
                </a:solidFill>
              </a:rPr>
              <a:t> is said to possess “that outward existence which conforms, the inward life which questions.” </a:t>
            </a:r>
            <a:r>
              <a:rPr lang="en-US" sz="2400" dirty="0"/>
              <a:t>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09052" y="2529319"/>
            <a:ext cx="1143747" cy="354211"/>
          </a:xfrm>
          <a:prstGeom prst="roundRect">
            <a:avLst/>
          </a:prstGeom>
          <a:solidFill>
            <a:schemeClr val="accent5">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3" name="Content Placeholder 1"/>
          <p:cNvSpPr txBox="1">
            <a:spLocks/>
          </p:cNvSpPr>
          <p:nvPr/>
        </p:nvSpPr>
        <p:spPr>
          <a:xfrm>
            <a:off x="2223248" y="267148"/>
            <a:ext cx="7745505" cy="35428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85000"/>
                  </a:schemeClr>
                </a:solidFill>
              </a:rPr>
              <a:t>In Kate Chopin’s </a:t>
            </a:r>
            <a:r>
              <a:rPr lang="en-US" i="1" dirty="0">
                <a:solidFill>
                  <a:schemeClr val="bg1">
                    <a:lumMod val="85000"/>
                  </a:schemeClr>
                </a:solidFill>
              </a:rPr>
              <a:t>The Awakening </a:t>
            </a:r>
            <a:r>
              <a:rPr lang="en-US" dirty="0">
                <a:solidFill>
                  <a:schemeClr val="bg1">
                    <a:lumMod val="85000"/>
                  </a:schemeClr>
                </a:solidFill>
              </a:rPr>
              <a:t>(1899), protagonist Edna </a:t>
            </a:r>
            <a:r>
              <a:rPr lang="en-US" dirty="0" err="1">
                <a:solidFill>
                  <a:schemeClr val="bg1">
                    <a:lumMod val="85000"/>
                  </a:schemeClr>
                </a:solidFill>
              </a:rPr>
              <a:t>Pontellier</a:t>
            </a:r>
            <a:r>
              <a:rPr lang="en-US" dirty="0">
                <a:solidFill>
                  <a:schemeClr val="bg1">
                    <a:lumMod val="85000"/>
                  </a:schemeClr>
                </a:solidFill>
              </a:rPr>
              <a:t> is said to possess “that outward existence which conforms, the inward life which questions.” </a:t>
            </a:r>
            <a:r>
              <a:rPr lang="en-US" dirty="0"/>
              <a:t>In a novel or play that you have studied, identify a character who conforms outwardly while questioning inwardly. Then write an essay in which you analyze how this tension between outward conformity and inward questioning contributes to the </a:t>
            </a:r>
            <a:r>
              <a:rPr lang="en-US" u="wavyHeavy" dirty="0">
                <a:uFill>
                  <a:solidFill>
                    <a:srgbClr val="FF0000"/>
                  </a:solidFill>
                </a:uFill>
              </a:rPr>
              <a:t>meaning of the work</a:t>
            </a:r>
            <a:r>
              <a:rPr lang="en-US" dirty="0"/>
              <a:t>. Avoid mere plot summary.</a:t>
            </a:r>
          </a:p>
          <a:p>
            <a:pPr fontAlgn="auto">
              <a:spcAft>
                <a:spcPts val="0"/>
              </a:spcAft>
              <a:defRPr/>
            </a:pPr>
            <a:endParaRPr lang="en-US" dirty="0"/>
          </a:p>
        </p:txBody>
      </p:sp>
      <p:pic>
        <p:nvPicPr>
          <p:cNvPr id="6" name="Picture 5"/>
          <p:cNvPicPr>
            <a:picLocks noChangeAspect="1"/>
          </p:cNvPicPr>
          <p:nvPr/>
        </p:nvPicPr>
        <p:blipFill>
          <a:blip r:embed="rId2"/>
          <a:stretch>
            <a:fillRect/>
          </a:stretch>
        </p:blipFill>
        <p:spPr>
          <a:xfrm>
            <a:off x="1981200" y="3810000"/>
            <a:ext cx="8445500" cy="278765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902823" y="1447800"/>
            <a:ext cx="2729753"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2167563"/>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71800" y="2160391"/>
            <a:ext cx="1981200" cy="368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ALL 3 QUESTIONS</a:t>
            </a:r>
          </a:p>
        </p:txBody>
      </p:sp>
      <p:sp>
        <p:nvSpPr>
          <p:cNvPr id="2" name="Content Placeholder 1"/>
          <p:cNvSpPr>
            <a:spLocks noGrp="1"/>
          </p:cNvSpPr>
          <p:nvPr>
            <p:ph idx="1"/>
          </p:nvPr>
        </p:nvSpPr>
        <p:spPr>
          <a:xfrm>
            <a:off x="2222500" y="1524000"/>
            <a:ext cx="7747000" cy="4953000"/>
          </a:xfrm>
        </p:spPr>
        <p:txBody>
          <a:bodyPr>
            <a:normAutofit/>
          </a:bodyPr>
          <a:lstStyle/>
          <a:p>
            <a:pPr marL="457200" indent="-457200" eaLnBrk="1" hangingPunct="1">
              <a:spcAft>
                <a:spcPts val="1800"/>
              </a:spcAft>
              <a:buFont typeface="Book Antiqua" pitchFamily="18" charset="0"/>
              <a:buAutoNum type="arabicPeriod"/>
            </a:pPr>
            <a:r>
              <a:rPr lang="en-US" sz="2800" dirty="0" smtClean="0"/>
              <a:t>Write down a plan. </a:t>
            </a:r>
            <a:br>
              <a:rPr lang="en-US" sz="2800" dirty="0" smtClean="0"/>
            </a:br>
            <a:r>
              <a:rPr lang="en-US" sz="2800" dirty="0" smtClean="0"/>
              <a:t>Do not let the prompt dictate your organization.</a:t>
            </a:r>
          </a:p>
          <a:p>
            <a:pPr marL="457200" indent="-457200" eaLnBrk="1" hangingPunct="1">
              <a:spcAft>
                <a:spcPts val="1800"/>
              </a:spcAft>
              <a:buFont typeface="Book Antiqua" pitchFamily="18" charset="0"/>
              <a:buAutoNum type="arabicPeriod"/>
            </a:pPr>
            <a:r>
              <a:rPr lang="en-US" sz="2800" dirty="0" smtClean="0"/>
              <a:t>Leave a space for an introduction.</a:t>
            </a:r>
          </a:p>
          <a:p>
            <a:pPr marL="457200" indent="-457200" eaLnBrk="1" hangingPunct="1">
              <a:spcAft>
                <a:spcPts val="1800"/>
              </a:spcAft>
              <a:buFont typeface="Book Antiqua" pitchFamily="18" charset="0"/>
              <a:buAutoNum type="arabicPeriod"/>
            </a:pPr>
            <a:r>
              <a:rPr lang="en-US" sz="2800" dirty="0" smtClean="0"/>
              <a:t>Remember your audience.</a:t>
            </a:r>
          </a:p>
          <a:p>
            <a:pPr marL="457200" indent="-457200" eaLnBrk="1" hangingPunct="1">
              <a:spcAft>
                <a:spcPts val="1800"/>
              </a:spcAft>
              <a:buFont typeface="Book Antiqua" pitchFamily="18" charset="0"/>
              <a:buAutoNum type="arabicPeriod"/>
            </a:pPr>
            <a:r>
              <a:rPr lang="en-US" sz="2800" dirty="0" smtClean="0"/>
              <a:t>Write legibly in ink.</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57400" y="762000"/>
            <a:ext cx="7747000" cy="5029200"/>
          </a:xfrm>
        </p:spPr>
        <p:txBody>
          <a:bodyPr>
            <a:noAutofit/>
          </a:bodyPr>
          <a:lstStyle/>
          <a:p>
            <a:pPr marL="457200" indent="-457200" eaLnBrk="1" hangingPunct="1">
              <a:spcAft>
                <a:spcPts val="1200"/>
              </a:spcAft>
              <a:buFont typeface="Book Antiqua" pitchFamily="18" charset="0"/>
              <a:buAutoNum type="arabicPeriod" startAt="5"/>
            </a:pPr>
            <a:r>
              <a:rPr lang="en-US" sz="2800" dirty="0" smtClean="0"/>
              <a:t>Refer often to the text but avoid direct quotations of more than four words</a:t>
            </a:r>
          </a:p>
          <a:p>
            <a:pPr marL="457200" indent="-457200" eaLnBrk="1" hangingPunct="1">
              <a:spcAft>
                <a:spcPts val="1200"/>
              </a:spcAft>
              <a:buFont typeface="Book Antiqua" pitchFamily="18" charset="0"/>
              <a:buAutoNum type="arabicPeriod" startAt="5"/>
            </a:pPr>
            <a:r>
              <a:rPr lang="en-US" sz="2800" dirty="0" smtClean="0"/>
              <a:t>Avoid plot summary and paraphrase.</a:t>
            </a:r>
          </a:p>
          <a:p>
            <a:pPr marL="457200" indent="-457200" eaLnBrk="1" hangingPunct="1">
              <a:spcAft>
                <a:spcPts val="1200"/>
              </a:spcAft>
              <a:buFont typeface="Book Antiqua" pitchFamily="18" charset="0"/>
              <a:buAutoNum type="arabicPeriod" startAt="5"/>
            </a:pPr>
            <a:r>
              <a:rPr lang="en-US" sz="2800" dirty="0" smtClean="0"/>
              <a:t>Follow all detail from the text with your commentary; </a:t>
            </a:r>
            <a:br>
              <a:rPr lang="en-US" sz="2800" dirty="0" smtClean="0"/>
            </a:br>
            <a:r>
              <a:rPr lang="en-US" sz="2800" dirty="0" smtClean="0"/>
              <a:t>use the ratio of two pieces of your commentary to every one of detail from the text.</a:t>
            </a:r>
          </a:p>
          <a:p>
            <a:pPr marL="457200" indent="-457200" eaLnBrk="1" hangingPunct="1">
              <a:spcAft>
                <a:spcPts val="1200"/>
              </a:spcAft>
              <a:buFont typeface="Book Antiqua" pitchFamily="18" charset="0"/>
              <a:buAutoNum type="arabicPeriod" startAt="5"/>
            </a:pPr>
            <a:r>
              <a:rPr lang="en-US" sz="2800" dirty="0" smtClean="0"/>
              <a:t>Avoid ‘name calling,’ the identification of literary elements without explaining why the writer is using them. </a:t>
            </a:r>
            <a:r>
              <a:rPr lang="en-US" sz="2800" b="1" cap="small" dirty="0" smtClean="0"/>
              <a:t>no what without why</a:t>
            </a:r>
            <a:r>
              <a:rPr lang="en-US" sz="2800" dirty="0" smtClean="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865" y="2133600"/>
            <a:ext cx="3894136" cy="2603501"/>
          </a:xfrm>
        </p:spPr>
        <p:txBody>
          <a:bodyPr>
            <a:normAutofit/>
            <a:scene3d>
              <a:camera prst="orthographicFront"/>
              <a:lightRig rig="threePt" dir="t"/>
            </a:scene3d>
            <a:sp3d extrusionH="57150">
              <a:bevelT w="38100" h="38100"/>
            </a:sp3d>
          </a:bodyPr>
          <a:lstStyle/>
          <a:p>
            <a:pPr eaLnBrk="1" hangingPunct="1"/>
            <a:r>
              <a:rPr lang="en-US" sz="6400" b="1" dirty="0" smtClean="0">
                <a:effectLst>
                  <a:outerShdw blurRad="50800" dist="38100" dir="2700000" algn="tl" rotWithShape="0">
                    <a:prstClr val="black">
                      <a:alpha val="40000"/>
                    </a:prstClr>
                  </a:outerShdw>
                </a:effectLst>
              </a:rPr>
              <a:t>GOOD  LUCK!</a:t>
            </a:r>
          </a:p>
        </p:txBody>
      </p:sp>
      <p:sp>
        <p:nvSpPr>
          <p:cNvPr id="4" name="Text Placeholder 3"/>
          <p:cNvSpPr>
            <a:spLocks noGrp="1"/>
          </p:cNvSpPr>
          <p:nvPr>
            <p:ph type="body" sz="half" idx="2"/>
          </p:nvPr>
        </p:nvSpPr>
        <p:spPr>
          <a:xfrm>
            <a:off x="2206626" y="5324476"/>
            <a:ext cx="3889375" cy="1000124"/>
          </a:xfrm>
        </p:spPr>
        <p:txBody>
          <a:bodyPr/>
          <a:lstStyle/>
          <a:p>
            <a:pPr eaLnBrk="1" hangingPunct="1"/>
            <a:r>
              <a:rPr lang="en-US" dirty="0" smtClean="0"/>
              <a:t>…and plan so that you won’t need 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7600"/>
            <a:ext cx="9601200" cy="1003301"/>
          </a:xfrm>
        </p:spPr>
        <p:txBody>
          <a:bodyPr>
            <a:normAutofit/>
            <a:scene3d>
              <a:camera prst="orthographicFront"/>
              <a:lightRig rig="threePt" dir="t"/>
            </a:scene3d>
            <a:sp3d extrusionH="57150">
              <a:bevelT w="38100" h="38100"/>
            </a:sp3d>
          </a:bodyPr>
          <a:lstStyle/>
          <a:p>
            <a:pPr algn="ctr"/>
            <a:r>
              <a:rPr lang="en-US" sz="4800" dirty="0">
                <a:effectLst>
                  <a:outerShdw blurRad="50800" dist="38100" dir="2700000" algn="tl" rotWithShape="0">
                    <a:prstClr val="black">
                      <a:alpha val="40000"/>
                    </a:prstClr>
                  </a:outerShdw>
                </a:effectLst>
              </a:rPr>
              <a:t>Skip </a:t>
            </a:r>
            <a:r>
              <a:rPr lang="en-US" sz="4800" dirty="0" smtClean="0">
                <a:effectLst>
                  <a:outerShdw blurRad="50800" dist="38100" dir="2700000" algn="tl" rotWithShape="0">
                    <a:prstClr val="black">
                      <a:alpha val="40000"/>
                    </a:prstClr>
                  </a:outerShdw>
                </a:effectLst>
              </a:rPr>
              <a:t>Nicholson  ⋆   </a:t>
            </a:r>
            <a:r>
              <a:rPr lang="en-US" sz="4800" b="1" dirty="0" smtClean="0">
                <a:effectLst>
                  <a:outerShdw blurRad="50800" dist="38100" dir="2700000" algn="tl" rotWithShape="0">
                    <a:prstClr val="black">
                      <a:alpha val="40000"/>
                    </a:prstClr>
                  </a:outerShdw>
                </a:effectLst>
              </a:rPr>
              <a:t>Abilene </a:t>
            </a:r>
            <a:r>
              <a:rPr lang="en-US" sz="4800" dirty="0" smtClean="0">
                <a:effectLst>
                  <a:outerShdw blurRad="50800" dist="38100" dir="2700000" algn="tl" rotWithShape="0">
                    <a:prstClr val="black">
                      <a:alpha val="40000"/>
                    </a:prstClr>
                  </a:outerShdw>
                </a:effectLst>
              </a:rPr>
              <a:t>ISD</a:t>
            </a:r>
            <a:endParaRPr lang="en-US" sz="4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26566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scene3d>
              <a:camera prst="orthographicFront"/>
              <a:lightRig rig="threePt" dir="t"/>
            </a:scene3d>
            <a:sp3d extrusionH="57150">
              <a:bevelT w="38100" h="38100"/>
            </a:sp3d>
          </a:bodyPr>
          <a:lstStyle/>
          <a:p>
            <a:pPr eaLnBrk="1" hangingPunct="1"/>
            <a:r>
              <a:rPr lang="en-US" sz="3600" b="1" dirty="0"/>
              <a:t>Questions 1&amp; 2: Poetry &amp; Prose</a:t>
            </a:r>
          </a:p>
        </p:txBody>
      </p:sp>
      <p:sp>
        <p:nvSpPr>
          <p:cNvPr id="2" name="Content Placeholder 1"/>
          <p:cNvSpPr>
            <a:spLocks noGrp="1"/>
          </p:cNvSpPr>
          <p:nvPr>
            <p:ph idx="1"/>
          </p:nvPr>
        </p:nvSpPr>
        <p:spPr>
          <a:xfrm>
            <a:off x="1837267" y="1981200"/>
            <a:ext cx="8517466" cy="3535364"/>
          </a:xfrm>
        </p:spPr>
        <p:txBody>
          <a:bodyPr>
            <a:normAutofit lnSpcReduction="10000"/>
          </a:bodyPr>
          <a:lstStyle/>
          <a:p>
            <a:pPr marL="457200" indent="-457200" eaLnBrk="1" hangingPunct="1">
              <a:spcAft>
                <a:spcPts val="1200"/>
              </a:spcAft>
              <a:buFont typeface="Book Antiqua" pitchFamily="18" charset="0"/>
              <a:buAutoNum type="arabicPeriod"/>
            </a:pPr>
            <a:r>
              <a:rPr lang="en-US" sz="2800" dirty="0" smtClean="0"/>
              <a:t>Find your task....</a:t>
            </a:r>
          </a:p>
          <a:p>
            <a:pPr marL="914400" indent="-457200" eaLnBrk="1" hangingPunct="1">
              <a:spcAft>
                <a:spcPts val="1200"/>
              </a:spcAft>
              <a:buFont typeface="Wingdings" panose="05000000000000000000" pitchFamily="2" charset="2"/>
              <a:buChar char="Ø"/>
            </a:pPr>
            <a:r>
              <a:rPr lang="en-US" sz="2800" dirty="0" smtClean="0"/>
              <a:t>Find &amp; mark verbs in the imperative and all conjunctions.</a:t>
            </a:r>
          </a:p>
          <a:p>
            <a:pPr marL="514350" indent="-514350" eaLnBrk="1" hangingPunct="1">
              <a:spcAft>
                <a:spcPts val="1200"/>
              </a:spcAft>
              <a:buFont typeface="+mj-lt"/>
              <a:buAutoNum type="arabicPeriod" startAt="2"/>
            </a:pPr>
            <a:r>
              <a:rPr lang="en-US" sz="2800" dirty="0" smtClean="0"/>
              <a:t>Read the passage attentively and mark it up</a:t>
            </a:r>
            <a:r>
              <a:rPr lang="en-US" sz="2800" dirty="0"/>
              <a:t>.</a:t>
            </a:r>
          </a:p>
          <a:p>
            <a:pPr marL="457200" indent="-457200" eaLnBrk="1" hangingPunct="1">
              <a:spcAft>
                <a:spcPts val="1200"/>
              </a:spcAft>
              <a:buFont typeface="Book Antiqua" pitchFamily="18" charset="0"/>
              <a:buAutoNum type="arabicPeriod" startAt="2"/>
            </a:pPr>
            <a:r>
              <a:rPr lang="en-US" sz="2800" dirty="0" smtClean="0"/>
              <a:t>Watch for patterns of organization: </a:t>
            </a:r>
            <a:br>
              <a:rPr lang="en-US" sz="2800" dirty="0" smtClean="0"/>
            </a:br>
            <a:r>
              <a:rPr lang="en-US" sz="2800" dirty="0" smtClean="0"/>
              <a:t>repetition, echoing, or precedence.</a:t>
            </a:r>
          </a:p>
          <a:p>
            <a:pPr marL="457200" indent="-457200" eaLnBrk="1" hangingPunct="1">
              <a:spcAft>
                <a:spcPts val="1200"/>
              </a:spcAft>
              <a:buFont typeface="Book Antiqua" pitchFamily="18" charset="0"/>
              <a:buAutoNum type="arabicPeriod" startAt="2"/>
            </a:pPr>
            <a:endParaRPr lang="en-US" dirty="0" smtClean="0"/>
          </a:p>
          <a:p>
            <a:pPr marL="457200" indent="-457200" eaLnBrk="1" hangingPunct="1">
              <a:spcAft>
                <a:spcPts val="1200"/>
              </a:spcAft>
              <a:buFont typeface="Book Antiqua" pitchFamily="18" charset="0"/>
              <a:buAutoNum type="arabicPeriod" startAt="2"/>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8284" y="1066800"/>
            <a:ext cx="8335433" cy="5059364"/>
          </a:xfrm>
        </p:spPr>
        <p:txBody>
          <a:bodyPr/>
          <a:lstStyle/>
          <a:p>
            <a:pPr marL="514350" indent="-514350" eaLnBrk="1" hangingPunct="1">
              <a:spcAft>
                <a:spcPts val="1800"/>
              </a:spcAft>
              <a:buFont typeface="+mj-lt"/>
              <a:buAutoNum type="arabicPeriod" startAt="4"/>
            </a:pPr>
            <a:r>
              <a:rPr lang="en-US" sz="2800" dirty="0" smtClean="0"/>
              <a:t>Identify speaker, the audience, the setting, and the occasion.</a:t>
            </a:r>
          </a:p>
          <a:p>
            <a:pPr marL="457200" indent="-457200" eaLnBrk="1" hangingPunct="1">
              <a:spcAft>
                <a:spcPts val="1800"/>
              </a:spcAft>
              <a:buFont typeface="Book Antiqua" pitchFamily="18" charset="0"/>
              <a:buAutoNum type="arabicPeriod" startAt="4"/>
            </a:pPr>
            <a:r>
              <a:rPr lang="en-US" sz="2800" dirty="0" smtClean="0"/>
              <a:t>Mark shifts in point of view, tone, or the like; mark any significant punctuation/pointing.</a:t>
            </a:r>
          </a:p>
          <a:p>
            <a:pPr marL="457200" indent="-457200" eaLnBrk="1" hangingPunct="1">
              <a:spcAft>
                <a:spcPts val="1800"/>
              </a:spcAft>
              <a:buFont typeface="Book Antiqua" pitchFamily="18" charset="0"/>
              <a:buAutoNum type="arabicPeriod" startAt="4"/>
            </a:pPr>
            <a:r>
              <a:rPr lang="en-US" sz="2800" dirty="0" smtClean="0"/>
              <a:t>In poetry, note if a rhyme scheme or punctuation or the arrangement on the page helps reveal organization.</a:t>
            </a:r>
          </a:p>
          <a:p>
            <a:pPr marL="457200" indent="-457200" eaLnBrk="1" hangingPunct="1">
              <a:buFont typeface="Book Antiqua" pitchFamily="18" charset="0"/>
              <a:buAutoNum type="arabicPeriod" startAt="4"/>
            </a:pPr>
            <a:r>
              <a:rPr lang="en-US" sz="2800" dirty="0" smtClean="0"/>
              <a:t>Identify </a:t>
            </a:r>
            <a:r>
              <a:rPr lang="en-US" sz="2800" dirty="0"/>
              <a:t>the main purpose &amp; tone.</a:t>
            </a:r>
          </a:p>
          <a:p>
            <a:pPr marL="457200" indent="-457200" eaLnBrk="1" hangingPunct="1">
              <a:buFont typeface="Book Antiqua" pitchFamily="18" charset="0"/>
              <a:buAutoNum type="arabicPeriod" startAt="4"/>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Question 3: ‘The Open Question’</a:t>
            </a:r>
          </a:p>
        </p:txBody>
      </p:sp>
      <p:sp>
        <p:nvSpPr>
          <p:cNvPr id="2" name="Content Placeholder 1"/>
          <p:cNvSpPr>
            <a:spLocks noGrp="1"/>
          </p:cNvSpPr>
          <p:nvPr>
            <p:ph idx="1"/>
          </p:nvPr>
        </p:nvSpPr>
        <p:spPr>
          <a:xfrm>
            <a:off x="2332567" y="1752600"/>
            <a:ext cx="7526866" cy="4373564"/>
          </a:xfrm>
        </p:spPr>
        <p:txBody>
          <a:bodyPr>
            <a:normAutofit/>
          </a:bodyPr>
          <a:lstStyle/>
          <a:p>
            <a:pPr marL="457200" indent="-457200" eaLnBrk="1" hangingPunct="1">
              <a:spcAft>
                <a:spcPts val="1200"/>
              </a:spcAft>
              <a:buFont typeface="Book Antiqua" pitchFamily="18" charset="0"/>
              <a:buAutoNum type="arabicPeriod"/>
            </a:pPr>
            <a:r>
              <a:rPr lang="en-US" sz="2800" dirty="0" smtClean="0"/>
              <a:t>Cover the list of suggested works.</a:t>
            </a:r>
          </a:p>
          <a:p>
            <a:pPr marL="457200" indent="-457200" eaLnBrk="1" hangingPunct="1">
              <a:spcAft>
                <a:spcPts val="1200"/>
              </a:spcAft>
              <a:buFont typeface="Book Antiqua" pitchFamily="18" charset="0"/>
              <a:buAutoNum type="arabicPeriod"/>
            </a:pPr>
            <a:r>
              <a:rPr lang="en-US" sz="2800" dirty="0"/>
              <a:t>Ignore any opening quotations or other material.</a:t>
            </a:r>
          </a:p>
          <a:p>
            <a:pPr marL="457200" indent="-457200" eaLnBrk="1" hangingPunct="1">
              <a:spcAft>
                <a:spcPts val="1200"/>
              </a:spcAft>
              <a:buFont typeface="Book Antiqua" pitchFamily="18" charset="0"/>
              <a:buAutoNum type="arabicPeriod"/>
            </a:pPr>
            <a:r>
              <a:rPr lang="en-US" sz="2800" dirty="0" smtClean="0"/>
              <a:t>Find your task: mark all verbs in the imperative.</a:t>
            </a:r>
          </a:p>
          <a:p>
            <a:pPr marL="914400" indent="-457200" eaLnBrk="1" hangingPunct="1">
              <a:spcAft>
                <a:spcPts val="1200"/>
              </a:spcAft>
              <a:buFont typeface="Wingdings" panose="05000000000000000000" pitchFamily="2" charset="2"/>
              <a:buChar char="Ø"/>
            </a:pPr>
            <a:r>
              <a:rPr lang="en-US" sz="2800" dirty="0"/>
              <a:t>Identify all parts of the task, including any that might be implied rather than explicit</a:t>
            </a:r>
            <a:r>
              <a:rPr 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914400"/>
            <a:ext cx="7497233" cy="4221164"/>
          </a:xfrm>
        </p:spPr>
        <p:txBody>
          <a:bodyPr>
            <a:normAutofit/>
          </a:bodyPr>
          <a:lstStyle/>
          <a:p>
            <a:pPr marL="514350" indent="-514350" eaLnBrk="1" hangingPunct="1">
              <a:spcAft>
                <a:spcPts val="1800"/>
              </a:spcAft>
              <a:buFont typeface="+mj-lt"/>
              <a:buAutoNum type="arabicPeriod" startAt="4"/>
            </a:pPr>
            <a:r>
              <a:rPr lang="en-US" sz="2800" dirty="0" smtClean="0"/>
              <a:t>Go back and read the opening of the prompt.</a:t>
            </a:r>
          </a:p>
          <a:p>
            <a:pPr marL="457200" indent="-457200" eaLnBrk="1" hangingPunct="1">
              <a:spcAft>
                <a:spcPts val="1800"/>
              </a:spcAft>
              <a:buFont typeface="Book Antiqua" pitchFamily="18" charset="0"/>
              <a:buAutoNum type="arabicPeriod" startAt="4"/>
            </a:pPr>
            <a:r>
              <a:rPr lang="en-US" sz="2800" dirty="0" smtClean="0"/>
              <a:t>Decide on a work to use.</a:t>
            </a:r>
          </a:p>
          <a:p>
            <a:pPr marL="457200" indent="-457200" eaLnBrk="1" hangingPunct="1">
              <a:spcAft>
                <a:spcPts val="1800"/>
              </a:spcAft>
              <a:buFont typeface="Book Antiqua" pitchFamily="18" charset="0"/>
              <a:buAutoNum type="arabicPeriod" startAt="4"/>
            </a:pPr>
            <a:r>
              <a:rPr lang="en-US" sz="2800" dirty="0" smtClean="0"/>
              <a:t>Decide on an appropriate “meaning of the work as a whole.”</a:t>
            </a:r>
          </a:p>
          <a:p>
            <a:pPr marL="457200" indent="-457200" eaLnBrk="1" hangingPunct="1">
              <a:spcAft>
                <a:spcPts val="1200"/>
              </a:spcAft>
              <a:buFont typeface="Book Antiqua" pitchFamily="18" charset="0"/>
              <a:buAutoNum type="arabicPeriod" startAt="4"/>
            </a:pPr>
            <a:r>
              <a:rPr lang="en-US" sz="2800" i="1" dirty="0"/>
              <a:t>(</a:t>
            </a:r>
            <a:r>
              <a:rPr lang="en-US" sz="2800" i="1" dirty="0" smtClean="0"/>
              <a:t>optional) </a:t>
            </a:r>
            <a:r>
              <a:rPr lang="en-US" sz="2800" dirty="0" smtClean="0"/>
              <a:t>Uncover and read the suggested titles.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a:xfrm>
            <a:off x="1295400" y="381000"/>
            <a:ext cx="9601200" cy="838200"/>
          </a:xfrm>
        </p:spPr>
        <p:txBody>
          <a:bodyPr/>
          <a:lstStyle/>
          <a:p>
            <a:pPr eaLnBrk="1" hangingPunct="1"/>
            <a:r>
              <a:rPr lang="en-US" smtClean="0"/>
              <a:t>2000, Q3</a:t>
            </a:r>
          </a:p>
        </p:txBody>
      </p:sp>
      <p:sp>
        <p:nvSpPr>
          <p:cNvPr id="2" name="Content Placeholder 1"/>
          <p:cNvSpPr>
            <a:spLocks noGrp="1"/>
          </p:cNvSpPr>
          <p:nvPr>
            <p:ph idx="1"/>
          </p:nvPr>
        </p:nvSpPr>
        <p:spPr>
          <a:xfrm>
            <a:off x="2222500" y="1371600"/>
            <a:ext cx="7747000" cy="4953000"/>
          </a:xfrm>
        </p:spPr>
        <p:txBody>
          <a:bodyPr rtlCol="0">
            <a:normAutofit/>
          </a:bodyPr>
          <a:lstStyle/>
          <a:p>
            <a:pPr marL="0" indent="0" eaLnBrk="1" fontAlgn="auto" hangingPunct="1">
              <a:lnSpc>
                <a:spcPct val="110000"/>
              </a:lnSpc>
              <a:spcAft>
                <a:spcPts val="0"/>
              </a:spcAft>
              <a:buNone/>
              <a:defRPr/>
            </a:pPr>
            <a:r>
              <a:rPr lang="en-US" sz="2400" dirty="0">
                <a:solidFill>
                  <a:schemeClr val="tx1">
                    <a:lumMod val="85000"/>
                    <a:lumOff val="15000"/>
                  </a:schemeClr>
                </a:solidFill>
              </a:rPr>
              <a:t>Many works of literature not readily identified with the mystery or </a:t>
            </a:r>
            <a:r>
              <a:rPr lang="en-US" sz="2400" dirty="0" smtClean="0">
                <a:solidFill>
                  <a:schemeClr val="tx1">
                    <a:lumMod val="85000"/>
                    <a:lumOff val="15000"/>
                  </a:schemeClr>
                </a:solidFill>
              </a:rPr>
              <a:t>detective </a:t>
            </a:r>
            <a:r>
              <a:rPr lang="en-US" sz="2400" dirty="0">
                <a:solidFill>
                  <a:schemeClr val="tx1">
                    <a:lumMod val="85000"/>
                    <a:lumOff val="15000"/>
                  </a:schemeClr>
                </a:solidFill>
              </a:rPr>
              <a:t>story genre nonetheless involve the investigation of a mystery.  In these </a:t>
            </a:r>
            <a:r>
              <a:rPr lang="en-US" sz="2400" dirty="0" smtClean="0">
                <a:solidFill>
                  <a:schemeClr val="tx1">
                    <a:lumMod val="85000"/>
                    <a:lumOff val="15000"/>
                  </a:schemeClr>
                </a:solidFill>
              </a:rPr>
              <a:t>works</a:t>
            </a:r>
            <a:r>
              <a:rPr lang="en-US" sz="2400" dirty="0">
                <a:solidFill>
                  <a:schemeClr val="tx1">
                    <a:lumMod val="85000"/>
                    <a:lumOff val="15000"/>
                  </a:schemeClr>
                </a:solidFill>
              </a:rPr>
              <a:t>, the solution to the mystery may be less important than the knowledge </a:t>
            </a:r>
            <a:r>
              <a:rPr lang="en-US" sz="2400" dirty="0" smtClean="0">
                <a:solidFill>
                  <a:schemeClr val="tx1">
                    <a:lumMod val="85000"/>
                    <a:lumOff val="15000"/>
                  </a:schemeClr>
                </a:solidFill>
              </a:rPr>
              <a:t>gained </a:t>
            </a:r>
            <a:r>
              <a:rPr lang="en-US" sz="2400" dirty="0">
                <a:solidFill>
                  <a:schemeClr val="tx1">
                    <a:lumMod val="85000"/>
                    <a:lumOff val="15000"/>
                  </a:schemeClr>
                </a:solidFill>
              </a:rPr>
              <a:t>in the process of its investigation. Choose a novel or play in which one or </a:t>
            </a:r>
            <a:r>
              <a:rPr lang="en-US" sz="2400" dirty="0" smtClean="0">
                <a:solidFill>
                  <a:schemeClr val="tx1">
                    <a:lumMod val="85000"/>
                    <a:lumOff val="15000"/>
                  </a:schemeClr>
                </a:solidFill>
              </a:rPr>
              <a:t>more </a:t>
            </a:r>
            <a:r>
              <a:rPr lang="en-US" sz="2400" dirty="0">
                <a:solidFill>
                  <a:schemeClr val="tx1">
                    <a:lumMod val="85000"/>
                    <a:lumOff val="15000"/>
                  </a:schemeClr>
                </a:solidFill>
              </a:rPr>
              <a:t>of the characters confront a mystery.  Then write an essay in which you </a:t>
            </a:r>
            <a:r>
              <a:rPr lang="en-US" sz="2400" dirty="0" smtClean="0">
                <a:solidFill>
                  <a:schemeClr val="tx1">
                    <a:lumMod val="85000"/>
                    <a:lumOff val="15000"/>
                  </a:schemeClr>
                </a:solidFill>
              </a:rPr>
              <a:t>identify </a:t>
            </a:r>
            <a:r>
              <a:rPr lang="en-US" sz="2400" dirty="0">
                <a:solidFill>
                  <a:schemeClr val="tx1">
                    <a:lumMod val="85000"/>
                    <a:lumOff val="15000"/>
                  </a:schemeClr>
                </a:solidFill>
              </a:rPr>
              <a:t>the mystery and explain how the investigation illuminates the meaning of </a:t>
            </a:r>
            <a:r>
              <a:rPr lang="en-US" sz="2400" dirty="0" smtClean="0">
                <a:solidFill>
                  <a:schemeClr val="tx1">
                    <a:lumMod val="85000"/>
                    <a:lumOff val="15000"/>
                  </a:schemeClr>
                </a:solidFill>
              </a:rPr>
              <a:t>the </a:t>
            </a:r>
            <a:r>
              <a:rPr lang="en-US" sz="2400" dirty="0">
                <a:solidFill>
                  <a:schemeClr val="tx1">
                    <a:lumMod val="85000"/>
                    <a:lumOff val="15000"/>
                  </a:schemeClr>
                </a:solidFill>
              </a:rPr>
              <a:t>work as a whole.  Do not merely summarize the plot.</a:t>
            </a:r>
          </a:p>
          <a:p>
            <a:pPr marL="365760" indent="-365760" eaLnBrk="1" fontAlgn="auto" hangingPunct="1">
              <a:spcAft>
                <a:spcPts val="0"/>
              </a:spcAft>
              <a:defRPr/>
            </a:pPr>
            <a:endParaRPr lang="en-US"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sngStrike" dirty="0">
                <a:solidFill>
                  <a:schemeClr val="tx1">
                    <a:lumMod val="85000"/>
                    <a:lumOff val="15000"/>
                  </a:schemeClr>
                </a:solidFill>
              </a:rPr>
              <a:t>Many works of literature not readily identified with the mystery or detective story genre nonetheless involve the investigation of a mystery</a:t>
            </a:r>
            <a:r>
              <a:rPr lang="en-US" sz="2400" dirty="0">
                <a:solidFill>
                  <a:schemeClr val="tx1">
                    <a:lumMod val="85000"/>
                    <a:lumOff val="15000"/>
                  </a:schemeClr>
                </a:solidFill>
              </a:rPr>
              <a:t>.  In these works, the solution to the mystery may be less important than the knowledge gained in the process 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295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0262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dirty="0">
                <a:solidFill>
                  <a:schemeClr val="tx1">
                    <a:lumMod val="85000"/>
                    <a:lumOff val="15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61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1" grpId="0" animBg="1"/>
      <p:bldP spid="12" grpId="0" animBg="1"/>
      <p:bldP spid="7"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Red_stripe</Template>
  <TotalTime>284</TotalTime>
  <Words>1163</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Cambria</vt:lpstr>
      <vt:lpstr>Wingdings</vt:lpstr>
      <vt:lpstr>Red Line Business 16x9</vt:lpstr>
      <vt:lpstr>Enhancing the Essays</vt:lpstr>
      <vt:lpstr>Questions 1&amp; 2: Poetry &amp; Prose</vt:lpstr>
      <vt:lpstr>PowerPoint Presentation</vt:lpstr>
      <vt:lpstr>Question 3: ‘The Open Question’</vt:lpstr>
      <vt:lpstr>PowerPoint Presentation</vt:lpstr>
      <vt:lpstr>2000, Q3</vt:lpstr>
      <vt:lpstr>PowerPoint Presentation</vt:lpstr>
      <vt:lpstr>PowerPoint Presentation</vt:lpstr>
      <vt:lpstr>PowerPoint Presentation</vt:lpstr>
      <vt:lpstr>PowerPoint Presentation</vt:lpstr>
      <vt:lpstr>PowerPoint Presentation</vt:lpstr>
      <vt:lpstr>2005, Q3</vt:lpstr>
      <vt:lpstr>PowerPoint Presentation</vt:lpstr>
      <vt:lpstr>ALL 3 QUESTIONS</vt:lpstr>
      <vt:lpstr>PowerPoint Presentation</vt:lpstr>
      <vt:lpstr>GOOD  LUCK!</vt:lpstr>
      <vt:lpstr>Skip Nicholson  ⋆   Abilene ISD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Skip Nicholson</dc:creator>
  <cp:lastModifiedBy>Skip Nicholson</cp:lastModifiedBy>
  <cp:revision>48</cp:revision>
  <dcterms:created xsi:type="dcterms:W3CDTF">2011-04-25T06:30:35Z</dcterms:created>
  <dcterms:modified xsi:type="dcterms:W3CDTF">2014-04-04T20:00:22Z</dcterms:modified>
</cp:coreProperties>
</file>